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3" r:id="rId4"/>
    <p:sldId id="264" r:id="rId5"/>
    <p:sldId id="265" r:id="rId6"/>
    <p:sldId id="266" r:id="rId7"/>
    <p:sldId id="258" r:id="rId8"/>
    <p:sldId id="269" r:id="rId9"/>
    <p:sldId id="259" r:id="rId10"/>
    <p:sldId id="267" r:id="rId11"/>
    <p:sldId id="268" r:id="rId12"/>
    <p:sldId id="260" r:id="rId13"/>
    <p:sldId id="270" r:id="rId14"/>
    <p:sldId id="262" r:id="rId15"/>
    <p:sldId id="271" r:id="rId16"/>
    <p:sldId id="273" r:id="rId17"/>
    <p:sldId id="272" r:id="rId18"/>
    <p:sldId id="274" r:id="rId19"/>
    <p:sldId id="275" r:id="rId20"/>
    <p:sldId id="276" r:id="rId2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9" d="100"/>
          <a:sy n="89" d="100"/>
        </p:scale>
        <p:origin x="-120" y="-33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6E9260-6A6F-4E0A-B97E-825737497363}" type="datetimeFigureOut">
              <a:rPr lang="ru-RU" smtClean="0"/>
              <a:t>07.07.2017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2DF307-E544-4EDE-9636-C5922C9DA1E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984758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6E9260-6A6F-4E0A-B97E-825737497363}" type="datetimeFigureOut">
              <a:rPr lang="ru-RU" smtClean="0"/>
              <a:t>07.07.2017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2DF307-E544-4EDE-9636-C5922C9DA1E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675727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6E9260-6A6F-4E0A-B97E-825737497363}" type="datetimeFigureOut">
              <a:rPr lang="ru-RU" smtClean="0"/>
              <a:t>07.07.2017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2DF307-E544-4EDE-9636-C5922C9DA1E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294902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6E9260-6A6F-4E0A-B97E-825737497363}" type="datetimeFigureOut">
              <a:rPr lang="ru-RU" smtClean="0"/>
              <a:t>07.07.2017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2DF307-E544-4EDE-9636-C5922C9DA1E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358201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6E9260-6A6F-4E0A-B97E-825737497363}" type="datetimeFigureOut">
              <a:rPr lang="ru-RU" smtClean="0"/>
              <a:t>07.07.2017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2DF307-E544-4EDE-9636-C5922C9DA1E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800818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6E9260-6A6F-4E0A-B97E-825737497363}" type="datetimeFigureOut">
              <a:rPr lang="ru-RU" smtClean="0"/>
              <a:t>07.07.2017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2DF307-E544-4EDE-9636-C5922C9DA1E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141627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6E9260-6A6F-4E0A-B97E-825737497363}" type="datetimeFigureOut">
              <a:rPr lang="ru-RU" smtClean="0"/>
              <a:t>07.07.2017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2DF307-E544-4EDE-9636-C5922C9DA1E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946219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6E9260-6A6F-4E0A-B97E-825737497363}" type="datetimeFigureOut">
              <a:rPr lang="ru-RU" smtClean="0"/>
              <a:t>07.07.2017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2DF307-E544-4EDE-9636-C5922C9DA1E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878539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6E9260-6A6F-4E0A-B97E-825737497363}" type="datetimeFigureOut">
              <a:rPr lang="ru-RU" smtClean="0"/>
              <a:t>07.07.2017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2DF307-E544-4EDE-9636-C5922C9DA1E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335119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6E9260-6A6F-4E0A-B97E-825737497363}" type="datetimeFigureOut">
              <a:rPr lang="ru-RU" smtClean="0"/>
              <a:t>07.07.2017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2DF307-E544-4EDE-9636-C5922C9DA1E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40346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6E9260-6A6F-4E0A-B97E-825737497363}" type="datetimeFigureOut">
              <a:rPr lang="ru-RU" smtClean="0"/>
              <a:t>07.07.2017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2DF307-E544-4EDE-9636-C5922C9DA1E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589652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6E9260-6A6F-4E0A-B97E-825737497363}" type="datetimeFigureOut">
              <a:rPr lang="ru-RU" smtClean="0"/>
              <a:t>07.07.2017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2DF307-E544-4EDE-9636-C5922C9DA1E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16855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hyperlink" Target="http://maski-lica.ru/pgs1/esli-ukusila-sobaka.html" TargetMode="External"/><Relationship Id="rId3" Type="http://schemas.openxmlformats.org/officeDocument/2006/relationships/hyperlink" Target="http://minusinsk.info/?p=4356" TargetMode="External"/><Relationship Id="rId7" Type="http://schemas.openxmlformats.org/officeDocument/2006/relationships/hyperlink" Target="http://ped-kopilka.ru/letnii-otdyh/pravila-pozharnoi-bezopasnosti-na-prirode-dlja-shkolnikov.html" TargetMode="External"/><Relationship Id="rId2" Type="http://schemas.openxmlformats.org/officeDocument/2006/relationships/hyperlink" Target="http://ped-kopilka.ru/letnii-otdyh/pravila-povedenija-v-vode-i-vozle-vodo-mov-pravila-dlja-shkolnikov.html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ped-kopilka.ru/roditeljam/zaschita-ot-kleschei-kak-udalit-klescha-pravila-bezopasnosti-dlja-detei.html" TargetMode="External"/><Relationship Id="rId5" Type="http://schemas.openxmlformats.org/officeDocument/2006/relationships/hyperlink" Target="https://acoolakids.ru/community/blog/pravila-zagara-dlya-detei" TargetMode="External"/><Relationship Id="rId4" Type="http://schemas.openxmlformats.org/officeDocument/2006/relationships/hyperlink" Target="http://u-dzheguta.ru/node/272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052737"/>
            <a:ext cx="7772400" cy="2547714"/>
          </a:xfrm>
        </p:spPr>
        <p:txBody>
          <a:bodyPr>
            <a:no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r>
              <a:rPr lang="ru-RU" sz="6000" b="1" dirty="0">
                <a:ln w="11430">
                  <a:solidFill>
                    <a:srgbClr val="00B0F0"/>
                  </a:solidFill>
                </a:ln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Georgia" pitchFamily="18" charset="0"/>
              </a:rPr>
              <a:t>Безопасность детей в летний период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339752" y="4725144"/>
            <a:ext cx="6400800" cy="1752600"/>
          </a:xfrm>
        </p:spPr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1087560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ttp://ulybkasalym.ru/wp-content/uploads/2014/06/ed7b17da6cf518a8c679fcad36d4a22c_xl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175" t="3513" r="11391" b="11082"/>
          <a:stretch/>
        </p:blipFill>
        <p:spPr bwMode="auto">
          <a:xfrm>
            <a:off x="6012160" y="1029896"/>
            <a:ext cx="2915322" cy="33991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274638"/>
            <a:ext cx="8507288" cy="1143000"/>
          </a:xfrm>
        </p:spPr>
        <p:txBody>
          <a:bodyPr>
            <a:normAutofit fontScale="90000"/>
          </a:bodyPr>
          <a:lstStyle/>
          <a:p>
            <a:pPr algn="l"/>
            <a:r>
              <a:rPr lang="ru-RU" u="sng" dirty="0" smtClean="0"/>
              <a:t>Основные признаки теплового или солнечного удара: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744071"/>
            <a:ext cx="8229600" cy="5069160"/>
          </a:xfrm>
        </p:spPr>
        <p:txBody>
          <a:bodyPr>
            <a:normAutofit fontScale="70000" lnSpcReduction="20000"/>
          </a:bodyPr>
          <a:lstStyle/>
          <a:p>
            <a:pPr lvl="0"/>
            <a:r>
              <a:rPr lang="ru-RU" dirty="0" smtClean="0"/>
              <a:t>покраснение </a:t>
            </a:r>
            <a:r>
              <a:rPr lang="ru-RU" dirty="0"/>
              <a:t>лица и кожи тела, </a:t>
            </a:r>
          </a:p>
          <a:p>
            <a:pPr lvl="0"/>
            <a:r>
              <a:rPr lang="ru-RU" dirty="0"/>
              <a:t>резкая слабость, </a:t>
            </a:r>
          </a:p>
          <a:p>
            <a:pPr lvl="0"/>
            <a:r>
              <a:rPr lang="ru-RU" dirty="0"/>
              <a:t>холодный пот, </a:t>
            </a:r>
          </a:p>
          <a:p>
            <a:pPr lvl="0"/>
            <a:r>
              <a:rPr lang="ru-RU" dirty="0"/>
              <a:t>расширение зрачков, </a:t>
            </a:r>
          </a:p>
          <a:p>
            <a:pPr lvl="0"/>
            <a:r>
              <a:rPr lang="ru-RU" dirty="0"/>
              <a:t>одышка, </a:t>
            </a:r>
          </a:p>
          <a:p>
            <a:pPr lvl="0"/>
            <a:r>
              <a:rPr lang="ru-RU" dirty="0"/>
              <a:t>сонливость, </a:t>
            </a:r>
          </a:p>
          <a:p>
            <a:pPr lvl="0"/>
            <a:r>
              <a:rPr lang="ru-RU" dirty="0"/>
              <a:t>сильная головная боль, </a:t>
            </a:r>
          </a:p>
          <a:p>
            <a:pPr lvl="0"/>
            <a:r>
              <a:rPr lang="ru-RU" dirty="0"/>
              <a:t>головокружение, </a:t>
            </a:r>
          </a:p>
          <a:p>
            <a:pPr lvl="0"/>
            <a:r>
              <a:rPr lang="ru-RU" dirty="0"/>
              <a:t>потемнение в глазах (у детей часто сопровождается носовым кровотечением), </a:t>
            </a:r>
          </a:p>
          <a:p>
            <a:pPr lvl="0"/>
            <a:r>
              <a:rPr lang="ru-RU" dirty="0"/>
              <a:t>частый и слабый пульс, </a:t>
            </a:r>
          </a:p>
          <a:p>
            <a:pPr lvl="0"/>
            <a:r>
              <a:rPr lang="ru-RU" dirty="0"/>
              <a:t>высокая температура (до 40 градусов), </a:t>
            </a:r>
          </a:p>
          <a:p>
            <a:pPr lvl="0"/>
            <a:r>
              <a:rPr lang="ru-RU" dirty="0"/>
              <a:t>в тяжелых случаях – судороги, потеря сознания, тошнота, рвота, холодная, иногда синюшная кожа.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0609800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ru-RU" b="1" dirty="0" smtClean="0"/>
              <a:t>Чтобы избежать получение теплового удара: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lvl="0"/>
            <a:r>
              <a:rPr lang="ru-RU" dirty="0" smtClean="0"/>
              <a:t>нужно </a:t>
            </a:r>
            <a:r>
              <a:rPr lang="ru-RU" dirty="0"/>
              <a:t>избегать физической активности в слишком жаркие дни и в часы активного солнца с 11.00 до 16.00;</a:t>
            </a:r>
          </a:p>
          <a:p>
            <a:pPr lvl="0"/>
            <a:r>
              <a:rPr lang="ru-RU" dirty="0"/>
              <a:t>следует защищаться от солнца, надев головной убор, или воспользоваться зонтом;</a:t>
            </a:r>
          </a:p>
          <a:p>
            <a:pPr lvl="0"/>
            <a:r>
              <a:rPr lang="ru-RU" dirty="0"/>
              <a:t>носить одежду светлых тонов из хорошо проветриваемых, натуральных тканей (хлопок, лен, шерсть);</a:t>
            </a:r>
          </a:p>
          <a:p>
            <a:pPr lvl="0"/>
            <a:r>
              <a:rPr lang="ru-RU" dirty="0"/>
              <a:t>пить большое количество жидкости (1,5-2 литра в день);</a:t>
            </a:r>
          </a:p>
          <a:p>
            <a:pPr lvl="0"/>
            <a:r>
              <a:rPr lang="ru-RU" dirty="0"/>
              <a:t>поддерживать постоянную циркуляцию воздуха в закрытых помещениях;</a:t>
            </a:r>
          </a:p>
          <a:p>
            <a:pPr lvl="0"/>
            <a:r>
              <a:rPr lang="ru-RU" dirty="0"/>
              <a:t>следует избегать переедания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6219389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692696"/>
            <a:ext cx="8798396" cy="3816424"/>
          </a:xfrm>
        </p:spPr>
        <p:txBody>
          <a:bodyPr>
            <a:normAutofit fontScale="70000" lnSpcReduction="20000"/>
          </a:bodyPr>
          <a:lstStyle/>
          <a:p>
            <a:pPr lvl="0"/>
            <a:r>
              <a:rPr lang="ru-RU" dirty="0" smtClean="0"/>
              <a:t>Детский солнцезащитный крем – обязательное условия принятие солнечных ванн. </a:t>
            </a:r>
          </a:p>
          <a:p>
            <a:pPr lvl="0"/>
            <a:r>
              <a:rPr lang="ru-RU" dirty="0" smtClean="0"/>
              <a:t>На солнце у ребенка обязательно должна быть покрыта голова. </a:t>
            </a:r>
          </a:p>
          <a:p>
            <a:pPr lvl="0"/>
            <a:r>
              <a:rPr lang="ru-RU" dirty="0" smtClean="0"/>
              <a:t>Для тех деток, которые не любят носить солнцезащитные очки, лучше выбирать головные уборы с козырьком или панамы с широкими полями.</a:t>
            </a:r>
          </a:p>
          <a:p>
            <a:pPr lvl="0"/>
            <a:r>
              <a:rPr lang="ru-RU" dirty="0" smtClean="0"/>
              <a:t>В свободном доступе у ребенка должна быть чистая питьевая вода или морс, который утолит жажду. </a:t>
            </a:r>
          </a:p>
          <a:p>
            <a:pPr lvl="0"/>
            <a:r>
              <a:rPr lang="ru-RU" dirty="0" smtClean="0"/>
              <a:t>После купания необходимо насухо вытереть ребенка,  так как влажная кожа усиливает проводимость солнечных лучей, которые могут вызвать ожоги.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107504" y="4005064"/>
            <a:ext cx="4392488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buFont typeface="Arial" pitchFamily="34" charset="0"/>
              <a:buChar char="•"/>
            </a:pPr>
            <a:r>
              <a:rPr lang="ru-RU" sz="2200" dirty="0"/>
              <a:t>Для малышей со светлой кожей или обилием родинок предпочтителен загар в тени. А защита должна быть максимальной, идеально подойдут средства с SPF 40 или SPF 50.</a:t>
            </a:r>
          </a:p>
          <a:p>
            <a:pPr marL="342900" indent="-342900">
              <a:buFont typeface="Arial" pitchFamily="34" charset="0"/>
              <a:buChar char="•"/>
            </a:pPr>
            <a:endParaRPr lang="ru-RU" sz="220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321597" y="2598"/>
            <a:ext cx="777686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ct val="20000"/>
              </a:spcBef>
            </a:pPr>
            <a:r>
              <a:rPr lang="ru-RU" sz="3200" b="1" dirty="0">
                <a:solidFill>
                  <a:prstClr val="black"/>
                </a:solidFill>
              </a:rPr>
              <a:t>Правила загара для детей:</a:t>
            </a:r>
            <a:endParaRPr lang="ru-RU" sz="3200" dirty="0">
              <a:solidFill>
                <a:prstClr val="black"/>
              </a:solidFill>
            </a:endParaRPr>
          </a:p>
        </p:txBody>
      </p:sp>
      <p:pic>
        <p:nvPicPr>
          <p:cNvPr id="8" name="Picture 2" descr="http://slingosiberia.ru/img/164_b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60032" y="4003623"/>
            <a:ext cx="3489176" cy="25296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7108523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-243408"/>
            <a:ext cx="8229600" cy="1143000"/>
          </a:xfrm>
        </p:spPr>
        <p:txBody>
          <a:bodyPr/>
          <a:lstStyle/>
          <a:p>
            <a:r>
              <a:rPr lang="ru-RU" dirty="0" smtClean="0"/>
              <a:t>4. Правила </a:t>
            </a:r>
            <a:r>
              <a:rPr lang="ru-RU" dirty="0"/>
              <a:t>дорожного </a:t>
            </a:r>
            <a:r>
              <a:rPr lang="ru-RU" dirty="0" smtClean="0"/>
              <a:t>движения.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764705"/>
            <a:ext cx="8507288" cy="3024336"/>
          </a:xfrm>
        </p:spPr>
        <p:txBody>
          <a:bodyPr/>
          <a:lstStyle/>
          <a:p>
            <a:r>
              <a:rPr lang="ru-RU" dirty="0"/>
              <a:t>Кататься на </a:t>
            </a:r>
            <a:r>
              <a:rPr lang="ru-RU" dirty="0" smtClean="0"/>
              <a:t>велосипедах, роликах</a:t>
            </a:r>
            <a:r>
              <a:rPr lang="ru-RU" dirty="0"/>
              <a:t>, </a:t>
            </a:r>
            <a:r>
              <a:rPr lang="ru-RU" dirty="0" err="1"/>
              <a:t>скейтах</a:t>
            </a:r>
            <a:r>
              <a:rPr lang="ru-RU" dirty="0"/>
              <a:t> можно только </a:t>
            </a:r>
            <a:r>
              <a:rPr lang="ru-RU" dirty="0" smtClean="0"/>
              <a:t>в </a:t>
            </a:r>
            <a:r>
              <a:rPr lang="ru-RU" dirty="0"/>
              <a:t>отведенные для них места</a:t>
            </a:r>
            <a:r>
              <a:rPr lang="ru-RU" dirty="0" smtClean="0"/>
              <a:t>.</a:t>
            </a:r>
          </a:p>
          <a:p>
            <a:r>
              <a:rPr lang="ru-RU" dirty="0"/>
              <a:t>Необходимо научить осматриваться ребенка по сторонам и определять: нет ли опасности приближающегося транспорта. </a:t>
            </a:r>
            <a:endParaRPr lang="ru-RU" dirty="0" smtClean="0"/>
          </a:p>
        </p:txBody>
      </p:sp>
      <p:pic>
        <p:nvPicPr>
          <p:cNvPr id="5122" name="Picture 2" descr="http://perekrestok.ucoz.com/dnevnik/festival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99" t="4721" r="12766" b="16185"/>
          <a:stretch/>
        </p:blipFill>
        <p:spPr bwMode="auto">
          <a:xfrm>
            <a:off x="4067944" y="3432821"/>
            <a:ext cx="5076056" cy="34251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35496" y="3501008"/>
            <a:ext cx="4572000" cy="3046988"/>
          </a:xfrm>
          <a:prstGeom prst="rect">
            <a:avLst/>
          </a:prstGeom>
        </p:spPr>
        <p:txBody>
          <a:bodyPr>
            <a:spAutoFit/>
          </a:bodyPr>
          <a:lstStyle/>
          <a:p>
            <a:pPr marL="457200" indent="-457200">
              <a:buFont typeface="Arial" pitchFamily="34" charset="0"/>
              <a:buChar char="•"/>
            </a:pPr>
            <a:r>
              <a:rPr lang="ru-RU" sz="3200" dirty="0"/>
              <a:t>Быть предельно внимательным, не делать ни одного движения, не убедившись в </a:t>
            </a:r>
            <a:r>
              <a:rPr lang="ru-RU" sz="3200" dirty="0" smtClean="0"/>
              <a:t>безопасности.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5933204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5. Что </a:t>
            </a:r>
            <a:r>
              <a:rPr lang="ru-RU" dirty="0"/>
              <a:t>же делать, если вас укусило животное?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600201"/>
            <a:ext cx="8435280" cy="247687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 smtClean="0"/>
              <a:t>Дети </a:t>
            </a:r>
            <a:r>
              <a:rPr lang="ru-RU" dirty="0"/>
              <a:t>нередко страдают от укусов домашних животных (кошек, </a:t>
            </a:r>
            <a:r>
              <a:rPr lang="ru-RU" dirty="0" smtClean="0"/>
              <a:t>собак), комаров</a:t>
            </a:r>
            <a:r>
              <a:rPr lang="ru-RU" dirty="0"/>
              <a:t>, </a:t>
            </a:r>
            <a:r>
              <a:rPr lang="ru-RU" dirty="0" smtClean="0"/>
              <a:t>пауков, клещей </a:t>
            </a:r>
            <a:r>
              <a:rPr lang="ru-RU" dirty="0"/>
              <a:t>и других насекомых</a:t>
            </a:r>
            <a:r>
              <a:rPr lang="ru-RU" dirty="0" smtClean="0"/>
              <a:t>. </a:t>
            </a:r>
            <a:endParaRPr lang="ru-RU" dirty="0"/>
          </a:p>
        </p:txBody>
      </p:sp>
      <p:pic>
        <p:nvPicPr>
          <p:cNvPr id="1026" name="Picture 2" descr="http://s017.radikal.ru/i434/1203/30/a394232c1399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50911" y="3819524"/>
            <a:ext cx="4876800" cy="30384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ttp://ladyeve.ru/wp-content/uploads/2015/04/klesch-foto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3501008"/>
            <a:ext cx="4305300" cy="26574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6331077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http://ok-t.ru/studopediaru/baza9/97524270760.files/image035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79919" y="4113606"/>
            <a:ext cx="3295650" cy="27336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3222"/>
            <a:ext cx="8229600" cy="1143000"/>
          </a:xfrm>
        </p:spPr>
        <p:txBody>
          <a:bodyPr/>
          <a:lstStyle/>
          <a:p>
            <a:r>
              <a:rPr lang="ru-RU" dirty="0"/>
              <a:t>6. Пищевые отравления.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908720"/>
            <a:ext cx="8640960" cy="5472608"/>
          </a:xfrm>
        </p:spPr>
        <p:txBody>
          <a:bodyPr>
            <a:normAutofit lnSpcReduction="10000"/>
          </a:bodyPr>
          <a:lstStyle/>
          <a:p>
            <a:r>
              <a:rPr lang="ru-RU" dirty="0"/>
              <a:t>Чтобы избежать пищевого отравления надо мыть руки перед едой</a:t>
            </a:r>
            <a:r>
              <a:rPr lang="ru-RU" dirty="0" smtClean="0"/>
              <a:t>.</a:t>
            </a:r>
          </a:p>
          <a:p>
            <a:r>
              <a:rPr lang="ru-RU" dirty="0"/>
              <a:t>Даже обычные для ребенка продукты питания в жаркое время года быстро портятся, а срок их хранения сокращается. </a:t>
            </a:r>
            <a:endParaRPr lang="ru-RU" dirty="0" smtClean="0"/>
          </a:p>
          <a:p>
            <a:r>
              <a:rPr lang="ru-RU" dirty="0" smtClean="0"/>
              <a:t>Познакомьте их </a:t>
            </a:r>
            <a:r>
              <a:rPr lang="ru-RU" dirty="0"/>
              <a:t>с особенностями местности и объясняйте опасность употребления в пищу различных незнакомых ягод </a:t>
            </a:r>
            <a:r>
              <a:rPr lang="ru-RU" dirty="0" smtClean="0"/>
              <a:t>и                                   </a:t>
            </a:r>
            <a:r>
              <a:rPr lang="ru-RU" dirty="0"/>
              <a:t>растений, так как некоторые </a:t>
            </a:r>
            <a:r>
              <a:rPr lang="ru-RU" dirty="0" smtClean="0"/>
              <a:t>                              из </a:t>
            </a:r>
            <a:r>
              <a:rPr lang="ru-RU" dirty="0"/>
              <a:t>них могут вызвать острые </a:t>
            </a:r>
            <a:r>
              <a:rPr lang="ru-RU" dirty="0" smtClean="0"/>
              <a:t>                              отравления</a:t>
            </a:r>
            <a:r>
              <a:rPr lang="ru-RU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16227222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629816"/>
            <a:ext cx="8712968" cy="1143000"/>
          </a:xfrm>
        </p:spPr>
        <p:txBody>
          <a:bodyPr>
            <a:normAutofit fontScale="90000"/>
          </a:bodyPr>
          <a:lstStyle/>
          <a:p>
            <a:pPr algn="l"/>
            <a:r>
              <a:rPr lang="ru-RU" u="sng" dirty="0" smtClean="0"/>
              <a:t>Основные правила безопасности летом, которые должен усвоить ваш ребенок: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916832"/>
            <a:ext cx="8784976" cy="4968553"/>
          </a:xfrm>
        </p:spPr>
        <p:txBody>
          <a:bodyPr>
            <a:normAutofit fontScale="62500" lnSpcReduction="20000"/>
          </a:bodyPr>
          <a:lstStyle/>
          <a:p>
            <a:pPr lvl="0"/>
            <a:r>
              <a:rPr lang="ru-RU" dirty="0" smtClean="0"/>
              <a:t>Плавать </a:t>
            </a:r>
            <a:r>
              <a:rPr lang="ru-RU" dirty="0"/>
              <a:t>можно только в специально предназначенных для этого местах;</a:t>
            </a:r>
          </a:p>
          <a:p>
            <a:pPr lvl="0"/>
            <a:r>
              <a:rPr lang="ru-RU" dirty="0"/>
              <a:t>Нельзя подплывать близко к судам, чтобы не попасть под работающий винт;</a:t>
            </a:r>
          </a:p>
          <a:p>
            <a:pPr lvl="0"/>
            <a:r>
              <a:rPr lang="ru-RU" dirty="0"/>
              <a:t>Нельзя нырять в местах с неизвестным дном;</a:t>
            </a:r>
          </a:p>
          <a:p>
            <a:pPr lvl="0"/>
            <a:r>
              <a:rPr lang="ru-RU" dirty="0"/>
              <a:t>Нельзя играть на воде в опасные игры;</a:t>
            </a:r>
          </a:p>
          <a:p>
            <a:pPr lvl="0"/>
            <a:r>
              <a:rPr lang="ru-RU" dirty="0"/>
              <a:t>Матрасы и спасательные круги не предназначены для того, чтобы заплывать далеко;</a:t>
            </a:r>
          </a:p>
          <a:p>
            <a:pPr lvl="0"/>
            <a:r>
              <a:rPr lang="ru-RU" dirty="0"/>
              <a:t>Необходимо носить летом в солнечную погоду головной убор;</a:t>
            </a:r>
          </a:p>
          <a:p>
            <a:pPr lvl="0"/>
            <a:r>
              <a:rPr lang="ru-RU" dirty="0"/>
              <a:t>Стараться не находиться под солнцем в часы его повышенной активности;</a:t>
            </a:r>
          </a:p>
          <a:p>
            <a:pPr lvl="0"/>
            <a:r>
              <a:rPr lang="ru-RU" dirty="0"/>
              <a:t>Старайтесь пить большое количество воды летом;</a:t>
            </a:r>
          </a:p>
          <a:p>
            <a:pPr lvl="0"/>
            <a:r>
              <a:rPr lang="ru-RU" dirty="0"/>
              <a:t>Соблюдайте личную гигиену и всегда ешьте только вымытые продукты;</a:t>
            </a:r>
          </a:p>
          <a:p>
            <a:pPr lvl="0"/>
            <a:r>
              <a:rPr lang="ru-RU" dirty="0"/>
              <a:t>Нельзя подходить близко к собакам, особенно если у собаки щенки и собака кушает;</a:t>
            </a:r>
          </a:p>
          <a:p>
            <a:pPr lvl="0"/>
            <a:r>
              <a:rPr lang="ru-RU" dirty="0"/>
              <a:t>Избегайте общения с незнакомцами.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6762601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727236" y="620688"/>
            <a:ext cx="3959564" cy="5505475"/>
          </a:xfrm>
        </p:spPr>
        <p:txBody>
          <a:bodyPr/>
          <a:lstStyle/>
          <a:p>
            <a:pPr marL="0" indent="0" algn="ctr">
              <a:buNone/>
            </a:pPr>
            <a:r>
              <a:rPr lang="ru-RU" dirty="0"/>
              <a:t>Следование простым рекомендациям поможет обезопасить жизнь и здоровье вашего ребенка и позволит провести летние каникулы с максимальным удовольствием. </a:t>
            </a:r>
          </a:p>
          <a:p>
            <a:pPr marL="0" indent="0" algn="ctr">
              <a:buNone/>
            </a:pPr>
            <a:endParaRPr lang="ru-RU" dirty="0"/>
          </a:p>
        </p:txBody>
      </p:sp>
      <p:pic>
        <p:nvPicPr>
          <p:cNvPr id="7172" name="Picture 4" descr="http://pochinok.smolinvest.ru/files/198/kupani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5264" y="0"/>
            <a:ext cx="4762500" cy="61341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6696428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://nachalo4ka.ru/wp-content/uploads/2014/08/solnyishko-03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6111553" y="-171400"/>
            <a:ext cx="3068959" cy="30689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692696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ru-RU" b="1" i="1" dirty="0" smtClean="0"/>
              <a:t>И запомните: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215405"/>
            <a:ext cx="8229600" cy="4525963"/>
          </a:xfrm>
        </p:spPr>
        <p:txBody>
          <a:bodyPr>
            <a:normAutofit fontScale="85000" lnSpcReduction="10000"/>
          </a:bodyPr>
          <a:lstStyle/>
          <a:p>
            <a:pPr lvl="0"/>
            <a:r>
              <a:rPr lang="ru-RU" dirty="0" smtClean="0"/>
              <a:t>Взрослые </a:t>
            </a:r>
            <a:r>
              <a:rPr lang="ru-RU" dirty="0"/>
              <a:t>должны научить детей обдумывать свои поступки и действия наперед и прогнозировать </a:t>
            </a:r>
            <a:r>
              <a:rPr lang="ru-RU" dirty="0" err="1"/>
              <a:t>травмоопасную</a:t>
            </a:r>
            <a:r>
              <a:rPr lang="ru-RU" dirty="0"/>
              <a:t> ситуацию. </a:t>
            </a:r>
          </a:p>
          <a:p>
            <a:pPr lvl="0"/>
            <a:r>
              <a:rPr lang="ru-RU" dirty="0"/>
              <a:t>Очень важно для взрослых – самим правильно вести себя во всех ситуациях, демонстрируя детям безопасный образ жизни. Не забывайте, что пример взрослого для ребенка заразителен!</a:t>
            </a:r>
          </a:p>
          <a:p>
            <a:pPr lvl="0"/>
            <a:r>
              <a:rPr lang="ru-RU" dirty="0"/>
              <a:t>Летний период – это время укрепить и оздоровить детский организм, а не разладить режим дня и питания. Берегите себя и своих близких и тогда летний отдых принесет только радость!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5446189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683568" y="3573016"/>
            <a:ext cx="8064896" cy="2477889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Inflate">
              <a:avLst/>
            </a:prstTxWarp>
            <a:spAutoFit/>
          </a:bodyPr>
          <a:lstStyle/>
          <a:p>
            <a:pPr algn="ctr"/>
            <a:r>
              <a:rPr lang="ru-RU" sz="5400" b="1" cap="none" spc="300" dirty="0" smtClean="0">
                <a:ln w="28575" cmpd="sng">
                  <a:solidFill>
                    <a:srgbClr val="FFC000"/>
                  </a:solidFill>
                  <a:prstDash val="solid"/>
                  <a:miter lim="800000"/>
                </a:ln>
                <a:solidFill>
                  <a:srgbClr val="FFFF00"/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Спасибо за внимание!</a:t>
            </a:r>
            <a:endParaRPr lang="ru-RU" sz="5400" b="1" cap="none" spc="300" dirty="0">
              <a:ln w="28575" cmpd="sng">
                <a:solidFill>
                  <a:srgbClr val="FFC000"/>
                </a:solidFill>
                <a:prstDash val="solid"/>
                <a:miter lim="800000"/>
              </a:ln>
              <a:solidFill>
                <a:srgbClr val="FFFF00"/>
              </a:soli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  <p:pic>
        <p:nvPicPr>
          <p:cNvPr id="8196" name="Picture 4" descr="http://st.depositphotos.com/1903923/1678/v/950/depositphotos_16784757-Umbrella-on-the-beach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13098" y="174778"/>
            <a:ext cx="3256670" cy="39187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662487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199" y="332656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>1. Правила </a:t>
            </a:r>
            <a:r>
              <a:rPr lang="ru-RU" b="1" dirty="0"/>
              <a:t>поведения в воде и возле водоёмов. </a:t>
            </a:r>
            <a:endParaRPr lang="ru-RU" dirty="0"/>
          </a:p>
        </p:txBody>
      </p:sp>
      <p:pic>
        <p:nvPicPr>
          <p:cNvPr id="4" name="preview-image" descr="http://minusinsk.info/wp-content/uploads/kupanie.jpe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99593" y="1772816"/>
            <a:ext cx="7344815" cy="49369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51025121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ru-RU" dirty="0" smtClean="0"/>
              <a:t>Используемые ресурсы: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lvl="0"/>
            <a:r>
              <a:rPr lang="ru-RU" u="sng" dirty="0" smtClean="0">
                <a:hlinkClick r:id="rId2"/>
              </a:rPr>
              <a:t>http</a:t>
            </a:r>
            <a:r>
              <a:rPr lang="ru-RU" u="sng" dirty="0">
                <a:hlinkClick r:id="rId2"/>
              </a:rPr>
              <a:t>://ped-kopilka.ru/letnii-otdyh/pravila-povedenija-v-vode-i-vozle-vodo-mov-pravila-dlja-shkolnikov.html</a:t>
            </a:r>
            <a:endParaRPr lang="ru-RU" dirty="0"/>
          </a:p>
          <a:p>
            <a:pPr lvl="0"/>
            <a:r>
              <a:rPr lang="ru-RU" u="sng" dirty="0">
                <a:hlinkClick r:id="rId3"/>
              </a:rPr>
              <a:t>http://minusinsk.info/?p=4356</a:t>
            </a:r>
            <a:endParaRPr lang="ru-RU" dirty="0"/>
          </a:p>
          <a:p>
            <a:pPr lvl="0"/>
            <a:r>
              <a:rPr lang="ru-RU" u="sng" dirty="0">
                <a:hlinkClick r:id="rId4"/>
              </a:rPr>
              <a:t>http://u-dzheguta.ru/node/272</a:t>
            </a:r>
            <a:endParaRPr lang="ru-RU" dirty="0"/>
          </a:p>
          <a:p>
            <a:pPr lvl="0"/>
            <a:r>
              <a:rPr lang="ru-RU" u="sng" dirty="0">
                <a:hlinkClick r:id="rId5"/>
              </a:rPr>
              <a:t>https://acoolakids.ru/community/blog/pravila-zagara-dlya-detei</a:t>
            </a:r>
            <a:endParaRPr lang="ru-RU" dirty="0"/>
          </a:p>
          <a:p>
            <a:pPr lvl="0"/>
            <a:r>
              <a:rPr lang="ru-RU" u="sng" dirty="0">
                <a:hlinkClick r:id="rId6"/>
              </a:rPr>
              <a:t>http://ped-kopilka.ru/roditeljam/zaschita-ot-kleschei-kak-udalit-klescha-pravila-bezopasnosti-dlja-detei.html</a:t>
            </a:r>
            <a:endParaRPr lang="ru-RU" dirty="0"/>
          </a:p>
          <a:p>
            <a:pPr lvl="0"/>
            <a:r>
              <a:rPr lang="ru-RU" u="sng" dirty="0">
                <a:hlinkClick r:id="rId7"/>
              </a:rPr>
              <a:t>http://ped-kopilka.ru/letnii-otdyh/pravila-pozharnoi-bezopasnosti-na-prirode-dlja-shkolnikov.html</a:t>
            </a:r>
            <a:endParaRPr lang="ru-RU" dirty="0"/>
          </a:p>
          <a:p>
            <a:pPr lvl="0"/>
            <a:r>
              <a:rPr lang="ru-RU" u="sng" dirty="0">
                <a:hlinkClick r:id="rId8"/>
              </a:rPr>
              <a:t>http://maski-lica.ru/pgs1/esli-ukusila-sobaka.html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63997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Основные правила безопасного поведения на воде.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1600200"/>
            <a:ext cx="8363272" cy="4925144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ru-RU" dirty="0"/>
              <a:t>Умение хорошо плавать – одна из важнейших гарантий безопасного отдыха на воде, но помните, что даже хороший пловец должен соблюдать постоянную осторожность, дисциплину и строго придерживаться правил поведения на воде. Лучше всего купаться в специально оборудованных местах: пляжах, бассейнах. В походах место для купания нужно выбирать там, где чистая вода, ровное песчаное или гравийное дно, небольшая глубина (до 2м), нет сильного течения (до 0,5 м/с). Начинать купаться рекомендуется в солнечную безветренную погоду при температуре воды 17-19</a:t>
            </a:r>
            <a:r>
              <a:rPr lang="ru-RU" baseline="30000" dirty="0"/>
              <a:t>0</a:t>
            </a:r>
            <a:r>
              <a:rPr lang="ru-RU" dirty="0"/>
              <a:t>С, воздуха 20-25</a:t>
            </a:r>
            <a:r>
              <a:rPr lang="ru-RU" baseline="30000" dirty="0"/>
              <a:t>0</a:t>
            </a:r>
            <a:r>
              <a:rPr lang="ru-RU" dirty="0"/>
              <a:t>С. В воде следует находиться 10-15 минут, перед заплывом необходимо предварительно обтереть тело водой.</a:t>
            </a:r>
          </a:p>
        </p:txBody>
      </p:sp>
    </p:spTree>
    <p:extLst>
      <p:ext uri="{BB962C8B-B14F-4D97-AF65-F5344CB8AC3E}">
        <p14:creationId xmlns:p14="http://schemas.microsoft.com/office/powerpoint/2010/main" val="10873229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274638"/>
            <a:ext cx="8640960" cy="778098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Необходимые действия при судорогах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196752"/>
            <a:ext cx="8712968" cy="5400600"/>
          </a:xfrm>
        </p:spPr>
        <p:txBody>
          <a:bodyPr>
            <a:normAutofit fontScale="77500" lnSpcReduction="20000"/>
          </a:bodyPr>
          <a:lstStyle/>
          <a:p>
            <a:pPr>
              <a:buFont typeface="Wingdings" pitchFamily="2" charset="2"/>
              <a:buChar char="ü"/>
            </a:pPr>
            <a:r>
              <a:rPr lang="ru-RU" dirty="0" smtClean="0"/>
              <a:t>Изменить </a:t>
            </a:r>
            <a:r>
              <a:rPr lang="ru-RU" dirty="0"/>
              <a:t>стиль плавания – плыть на </a:t>
            </a:r>
            <a:r>
              <a:rPr lang="ru-RU" dirty="0" smtClean="0"/>
              <a:t>спине.</a:t>
            </a:r>
          </a:p>
          <a:p>
            <a:pPr>
              <a:buFont typeface="Wingdings" pitchFamily="2" charset="2"/>
              <a:buChar char="ü"/>
            </a:pPr>
            <a:r>
              <a:rPr lang="ru-RU" dirty="0" smtClean="0"/>
              <a:t>При </a:t>
            </a:r>
            <a:r>
              <a:rPr lang="ru-RU" dirty="0"/>
              <a:t>ощущении стягивания пальцев руки, надо быстро, с силой сжать кисть руки в кулак, сделать резкое отбрасывающее движение рукой в наружную сторону, разжать </a:t>
            </a:r>
            <a:r>
              <a:rPr lang="ru-RU" dirty="0" smtClean="0"/>
              <a:t>кулак.</a:t>
            </a:r>
          </a:p>
          <a:p>
            <a:pPr>
              <a:buFont typeface="Wingdings" pitchFamily="2" charset="2"/>
              <a:buChar char="ü"/>
            </a:pPr>
            <a:r>
              <a:rPr lang="ru-RU" dirty="0" smtClean="0"/>
              <a:t>При </a:t>
            </a:r>
            <a:r>
              <a:rPr lang="ru-RU" dirty="0"/>
              <a:t>судороге икроножной мышцы необходимо при сгибании двумя рукам и обхватить стопу пострадавшей ноги и с силой подтянуть стопу к </a:t>
            </a:r>
            <a:r>
              <a:rPr lang="ru-RU" dirty="0" smtClean="0"/>
              <a:t>себе.</a:t>
            </a:r>
          </a:p>
          <a:p>
            <a:pPr>
              <a:buFont typeface="Wingdings" pitchFamily="2" charset="2"/>
              <a:buChar char="ü"/>
            </a:pPr>
            <a:r>
              <a:rPr lang="ru-RU" dirty="0" smtClean="0"/>
              <a:t>При </a:t>
            </a:r>
            <a:r>
              <a:rPr lang="ru-RU" dirty="0"/>
              <a:t>судорогах мышц бедра необходимо обхватить рукой ногу с наружной стороны ниже голени у лодыжки (за подъем) и, согнув ее в колени, потянуть рукой с силой назад к </a:t>
            </a:r>
            <a:r>
              <a:rPr lang="ru-RU" dirty="0" smtClean="0"/>
              <a:t>спине.</a:t>
            </a:r>
          </a:p>
          <a:p>
            <a:pPr>
              <a:buFont typeface="Wingdings" pitchFamily="2" charset="2"/>
              <a:buChar char="ü"/>
            </a:pPr>
            <a:r>
              <a:rPr lang="ru-RU" dirty="0" smtClean="0"/>
              <a:t>По </a:t>
            </a:r>
            <a:r>
              <a:rPr lang="ru-RU" dirty="0"/>
              <a:t>возможности произвести </a:t>
            </a:r>
            <a:r>
              <a:rPr lang="ru-RU" dirty="0" err="1"/>
              <a:t>укалывание</a:t>
            </a:r>
            <a:r>
              <a:rPr lang="ru-RU" dirty="0"/>
              <a:t> любым острым подручным предметом (булавкой, иголкой и т.п</a:t>
            </a:r>
            <a:r>
              <a:rPr lang="ru-RU" dirty="0" smtClean="0"/>
              <a:t>.)</a:t>
            </a:r>
          </a:p>
          <a:p>
            <a:pPr>
              <a:buFont typeface="Wingdings" pitchFamily="2" charset="2"/>
              <a:buChar char="ü"/>
            </a:pPr>
            <a:r>
              <a:rPr lang="ru-RU" dirty="0" smtClean="0"/>
              <a:t>Уставший </a:t>
            </a:r>
            <a:r>
              <a:rPr lang="ru-RU" dirty="0"/>
              <a:t>пловец должен помнить, что лучшим способом для отдыха на воде является положение «лежа на спине</a:t>
            </a:r>
            <a:r>
              <a:rPr lang="ru-RU" dirty="0" smtClean="0"/>
              <a:t>».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820453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116632"/>
            <a:ext cx="8229600" cy="792088"/>
          </a:xfrm>
        </p:spPr>
        <p:txBody>
          <a:bodyPr/>
          <a:lstStyle/>
          <a:p>
            <a:pPr algn="l"/>
            <a:r>
              <a:rPr lang="ru-RU" dirty="0" smtClean="0"/>
              <a:t>Это важно: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980728"/>
            <a:ext cx="8856984" cy="5688632"/>
          </a:xfrm>
        </p:spPr>
        <p:txBody>
          <a:bodyPr>
            <a:normAutofit fontScale="62500" lnSpcReduction="20000"/>
          </a:bodyPr>
          <a:lstStyle/>
          <a:p>
            <a:r>
              <a:rPr lang="ru-RU" dirty="0"/>
              <a:t>Чтобы избавиться от воды, попавшей в дыхательные пути и мешающей дышать, нужно немедленно остановиться, энергичными движениями рук и ног удерживаться на поверхности воды и, поднять голову возможно выше, сильно откашляться. </a:t>
            </a:r>
          </a:p>
          <a:p>
            <a:r>
              <a:rPr lang="ru-RU" dirty="0"/>
              <a:t>Попав в быстрое течение, не следует бороться против него, необходимо не нарушая дыхания плыть по течению к </a:t>
            </a:r>
            <a:r>
              <a:rPr lang="ru-RU" dirty="0" smtClean="0"/>
              <a:t>берегу.</a:t>
            </a:r>
          </a:p>
          <a:p>
            <a:r>
              <a:rPr lang="ru-RU" dirty="0" smtClean="0"/>
              <a:t>Оказавшись </a:t>
            </a:r>
            <a:r>
              <a:rPr lang="ru-RU" dirty="0"/>
              <a:t>в водовороте, не следует поддаваться страху, терять чувство самообладания. Необходимо набрать побольше воздуха в легкие, погрузиться в воду и, сделав сильный рывок в сторону по течению, всплыть на </a:t>
            </a:r>
            <a:r>
              <a:rPr lang="ru-RU" dirty="0" smtClean="0"/>
              <a:t>поверхность.</a:t>
            </a:r>
          </a:p>
          <a:p>
            <a:r>
              <a:rPr lang="ru-RU" dirty="0" smtClean="0"/>
              <a:t>Запутавшись </a:t>
            </a:r>
            <a:r>
              <a:rPr lang="ru-RU" dirty="0"/>
              <a:t>в водорослях, не делайте резких движений и рывков. Необходимо лечь на спину, стремясь мягкими, спокойными движениями выплыть в ту сторону, откуда приплыл. Если все-таки не удается освободиться от растений, то освободив руки, нужно поднять ноги и постараться осторожно освободиться от растений при помощи </a:t>
            </a:r>
            <a:r>
              <a:rPr lang="ru-RU" dirty="0" smtClean="0"/>
              <a:t>рук.</a:t>
            </a:r>
          </a:p>
          <a:p>
            <a:r>
              <a:rPr lang="ru-RU" dirty="0" smtClean="0"/>
              <a:t>Нельзя </a:t>
            </a:r>
            <a:r>
              <a:rPr lang="ru-RU" dirty="0"/>
              <a:t>подплывать близко к идущим судам с целью покачаться на </a:t>
            </a:r>
            <a:r>
              <a:rPr lang="ru-RU" dirty="0" smtClean="0"/>
              <a:t>волнах.</a:t>
            </a:r>
            <a:br>
              <a:rPr lang="ru-RU" dirty="0" smtClean="0"/>
            </a:br>
            <a:r>
              <a:rPr lang="ru-RU" dirty="0" smtClean="0"/>
              <a:t>Вблизи </a:t>
            </a:r>
            <a:r>
              <a:rPr lang="ru-RU" dirty="0"/>
              <a:t>идущего теплохода возникает течение, которое может затянуть под </a:t>
            </a:r>
            <a:r>
              <a:rPr lang="ru-RU" dirty="0" smtClean="0"/>
              <a:t>винт.</a:t>
            </a:r>
          </a:p>
          <a:p>
            <a:r>
              <a:rPr lang="ru-RU" dirty="0" smtClean="0"/>
              <a:t>Опасно </a:t>
            </a:r>
            <a:r>
              <a:rPr lang="ru-RU" dirty="0"/>
              <a:t>прыгать (нырять) в воду в неизвестном месте – можно удариться головой о грунт, корягу, сваю и т.п., сломать шейные позвонки, потерять сознание и погибнуть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122520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http://s1.iconbird.com/ico/0612/developer/w512h5121339360019float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6948264" y="-171400"/>
            <a:ext cx="2195736" cy="21957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0"/>
            <a:ext cx="8229600" cy="1143000"/>
          </a:xfrm>
        </p:spPr>
        <p:txBody>
          <a:bodyPr/>
          <a:lstStyle/>
          <a:p>
            <a:pPr algn="l"/>
            <a:r>
              <a:rPr lang="ru-RU" dirty="0" smtClean="0"/>
              <a:t>Правила катания на лодке.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8295" y="1628800"/>
            <a:ext cx="8928992" cy="5616624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ru-RU" dirty="0" smtClean="0"/>
              <a:t>Нельзя </a:t>
            </a:r>
            <a:r>
              <a:rPr lang="ru-RU" dirty="0"/>
              <a:t>выходить в плавание на неисправной и полностью необорудованной </a:t>
            </a:r>
            <a:r>
              <a:rPr lang="ru-RU" dirty="0" smtClean="0"/>
              <a:t>лодке (наличии </a:t>
            </a:r>
            <a:r>
              <a:rPr lang="ru-RU" dirty="0"/>
              <a:t>весел, руля, уключин, спасательного круга, спасательных жилетов по числу пассажиров, и черпака для отлива </a:t>
            </a:r>
            <a:r>
              <a:rPr lang="ru-RU" dirty="0" smtClean="0"/>
              <a:t>воды). </a:t>
            </a:r>
          </a:p>
          <a:p>
            <a:pPr marL="0" indent="0">
              <a:buNone/>
            </a:pPr>
            <a:r>
              <a:rPr lang="ru-RU" dirty="0" smtClean="0"/>
              <a:t>Ни </a:t>
            </a:r>
            <a:r>
              <a:rPr lang="ru-RU" dirty="0"/>
              <a:t>в коем случае нельзя садиться на борт лодки, пересаживаться с одного места на другое, а также переходить с одной лодки на другую, раскачивать лодку и нырять с нее.</a:t>
            </a:r>
            <a:br>
              <a:rPr lang="ru-RU" dirty="0"/>
            </a:br>
            <a:r>
              <a:rPr lang="ru-RU" u="sng" dirty="0"/>
              <a:t>Запрещается</a:t>
            </a:r>
            <a:r>
              <a:rPr lang="ru-RU" dirty="0"/>
              <a:t> кататься на лодке детям до 16 лет без сопровождения взрослых, перегружать лодку сверх установленной нормы для этого типа лодки, пересекать курс моторных судов, близко находиться к ним и двигаться по судовому ходу. </a:t>
            </a:r>
            <a:br>
              <a:rPr lang="ru-RU" dirty="0"/>
            </a:br>
            <a:r>
              <a:rPr lang="ru-RU" dirty="0"/>
              <a:t>Если лодка опрокинется, в первую очередь нужно оказать помощь тому, кто в ней нуждается. Лучше держаться всем пассажирам за лодку и общими усилиями толкать ее к берегу или на мелководье.</a:t>
            </a:r>
          </a:p>
        </p:txBody>
      </p:sp>
    </p:spTree>
    <p:extLst>
      <p:ext uri="{BB962C8B-B14F-4D97-AF65-F5344CB8AC3E}">
        <p14:creationId xmlns:p14="http://schemas.microsoft.com/office/powerpoint/2010/main" val="20611425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2. Правила </a:t>
            </a:r>
            <a:r>
              <a:rPr lang="ru-RU" dirty="0"/>
              <a:t>пожарной безопасности на </a:t>
            </a:r>
            <a:r>
              <a:rPr lang="ru-RU" dirty="0" smtClean="0"/>
              <a:t>природе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251520" y="1412776"/>
            <a:ext cx="3816424" cy="54107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</a:pPr>
            <a:r>
              <a:rPr lang="ru-RU" sz="2400" dirty="0"/>
              <a:t>Пожары в лесу могут возникнуть в результате воздействия молнии или неосторожной деятельности человека.</a:t>
            </a:r>
          </a:p>
          <a:p>
            <a:pPr>
              <a:lnSpc>
                <a:spcPct val="90000"/>
              </a:lnSpc>
            </a:pPr>
            <a:r>
              <a:rPr lang="ru-RU" sz="2400" dirty="0"/>
              <a:t>В пожароопасный период ни в коем случае не пользуйтесь открытым огнём в лесу!</a:t>
            </a:r>
          </a:p>
          <a:p>
            <a:pPr>
              <a:lnSpc>
                <a:spcPct val="90000"/>
              </a:lnSpc>
            </a:pPr>
            <a:r>
              <a:rPr lang="ru-RU" sz="2400" dirty="0"/>
              <a:t>Если в данной местности введён особый противопожарный режим, категорически запрещается посещение лесов до его отмены.</a:t>
            </a:r>
          </a:p>
          <a:p>
            <a:pPr>
              <a:lnSpc>
                <a:spcPct val="90000"/>
              </a:lnSpc>
            </a:pPr>
            <a:endParaRPr lang="ru-RU" sz="2400" dirty="0"/>
          </a:p>
        </p:txBody>
      </p:sp>
      <p:pic>
        <p:nvPicPr>
          <p:cNvPr id="3074" name="Picture 2" descr="http://old8.ds9ishim.ru/sites/default/files/400-05920445w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79862" y="1646634"/>
            <a:ext cx="5200650" cy="5238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6102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-99392"/>
            <a:ext cx="8229600" cy="1143000"/>
          </a:xfrm>
        </p:spPr>
        <p:txBody>
          <a:bodyPr/>
          <a:lstStyle/>
          <a:p>
            <a:r>
              <a:rPr lang="ru-RU" dirty="0"/>
              <a:t>Что делать при пожаре в лесу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052736"/>
            <a:ext cx="8784976" cy="5616624"/>
          </a:xfrm>
        </p:spPr>
        <p:txBody>
          <a:bodyPr>
            <a:normAutofit fontScale="85000" lnSpcReduction="20000"/>
          </a:bodyPr>
          <a:lstStyle/>
          <a:p>
            <a:r>
              <a:rPr lang="ru-RU" dirty="0" smtClean="0"/>
              <a:t>Следует </a:t>
            </a:r>
            <a:r>
              <a:rPr lang="ru-RU" dirty="0"/>
              <a:t>звонить в случае лесного пожара: </a:t>
            </a:r>
            <a:r>
              <a:rPr lang="ru-RU" b="1" dirty="0"/>
              <a:t>01</a:t>
            </a:r>
            <a:r>
              <a:rPr lang="ru-RU" dirty="0"/>
              <a:t> и </a:t>
            </a:r>
            <a:r>
              <a:rPr lang="ru-RU" b="1" dirty="0"/>
              <a:t>112</a:t>
            </a:r>
            <a:r>
              <a:rPr lang="ru-RU" dirty="0"/>
              <a:t> </a:t>
            </a:r>
            <a:endParaRPr lang="ru-RU" dirty="0" smtClean="0"/>
          </a:p>
          <a:p>
            <a:r>
              <a:rPr lang="ru-RU" dirty="0" smtClean="0"/>
              <a:t>При малом пожаре примите </a:t>
            </a:r>
            <a:r>
              <a:rPr lang="ru-RU" dirty="0"/>
              <a:t>меры по его тушению </a:t>
            </a:r>
            <a:endParaRPr lang="ru-RU" dirty="0" smtClean="0"/>
          </a:p>
          <a:p>
            <a:r>
              <a:rPr lang="ru-RU" dirty="0"/>
              <a:t>При лесном низовом пожаре нужно двигаться перпендикулярно к направлению огня, по просекам, дорогам, берегам рек или полянам.</a:t>
            </a:r>
          </a:p>
          <a:p>
            <a:r>
              <a:rPr lang="ru-RU" dirty="0"/>
              <a:t>При лесном верховом пожаре передвигайтесь по лесу, пригнувшись к земле и прикрыв дыхательные пути влажной тряпкой.</a:t>
            </a:r>
          </a:p>
          <a:p>
            <a:r>
              <a:rPr lang="ru-RU" dirty="0"/>
              <a:t>Если у вас нет никакой возможности выйти из опасной зоны, постарайтесь отыскать в лесу какой-нибудь водоём и войдите в него.</a:t>
            </a:r>
          </a:p>
          <a:p>
            <a:r>
              <a:rPr lang="ru-RU" b="1" dirty="0"/>
              <a:t>Если на вас загорелась одежда, ни в коем случае не </a:t>
            </a:r>
            <a:r>
              <a:rPr lang="ru-RU" b="1" dirty="0" smtClean="0"/>
              <a:t>бегите! </a:t>
            </a:r>
            <a:r>
              <a:rPr lang="ru-RU" dirty="0" smtClean="0"/>
              <a:t>Постарайтесь </a:t>
            </a:r>
            <a:r>
              <a:rPr lang="ru-RU" dirty="0"/>
              <a:t>снять загоревшуюся одежду. Если вам не удаётся сделать это, лягте на землю и катайтесь, чтобы затушить огонь.</a:t>
            </a:r>
          </a:p>
        </p:txBody>
      </p:sp>
    </p:spTree>
    <p:extLst>
      <p:ext uri="{BB962C8B-B14F-4D97-AF65-F5344CB8AC3E}">
        <p14:creationId xmlns:p14="http://schemas.microsoft.com/office/powerpoint/2010/main" val="131130050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3. Правила нахождения под открытыми солнечными лучами</a:t>
            </a:r>
            <a:endParaRPr lang="ru-RU" dirty="0"/>
          </a:p>
        </p:txBody>
      </p:sp>
      <p:pic>
        <p:nvPicPr>
          <p:cNvPr id="4" name="Рисунок 3" descr="http://u-dzheguta.ru/sites/default/files/zhara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33872" y="1916832"/>
            <a:ext cx="6876256" cy="459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9998943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236</TotalTime>
  <Words>1228</Words>
  <Application>Microsoft Office PowerPoint</Application>
  <PresentationFormat>Экран (4:3)</PresentationFormat>
  <Paragraphs>96</Paragraphs>
  <Slides>20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1" baseType="lpstr">
      <vt:lpstr>Тема Office</vt:lpstr>
      <vt:lpstr>Безопасность детей в летний период</vt:lpstr>
      <vt:lpstr>1. Правила поведения в воде и возле водоёмов. </vt:lpstr>
      <vt:lpstr>Основные правила безопасного поведения на воде. </vt:lpstr>
      <vt:lpstr>Необходимые действия при судорогах</vt:lpstr>
      <vt:lpstr>Это важно:</vt:lpstr>
      <vt:lpstr>Правила катания на лодке.</vt:lpstr>
      <vt:lpstr>2. Правила пожарной безопасности на природе</vt:lpstr>
      <vt:lpstr>Что делать при пожаре в лесу</vt:lpstr>
      <vt:lpstr>3. Правила нахождения под открытыми солнечными лучами</vt:lpstr>
      <vt:lpstr>Основные признаки теплового или солнечного удара: </vt:lpstr>
      <vt:lpstr>Чтобы избежать получение теплового удара:</vt:lpstr>
      <vt:lpstr>Презентация PowerPoint</vt:lpstr>
      <vt:lpstr>4. Правила дорожного движения.</vt:lpstr>
      <vt:lpstr>5. Что же делать, если вас укусило животное?</vt:lpstr>
      <vt:lpstr>6. Пищевые отравления. </vt:lpstr>
      <vt:lpstr>Основные правила безопасности летом, которые должен усвоить ваш ребенок: </vt:lpstr>
      <vt:lpstr>Презентация PowerPoint</vt:lpstr>
      <vt:lpstr>И запомните:</vt:lpstr>
      <vt:lpstr>Презентация PowerPoint</vt:lpstr>
      <vt:lpstr>Используемые ресурсы:</vt:lpstr>
    </vt:vector>
  </TitlesOfParts>
  <Company>Grizli777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Ирина</dc:creator>
  <cp:lastModifiedBy>Ирина</cp:lastModifiedBy>
  <cp:revision>12</cp:revision>
  <dcterms:created xsi:type="dcterms:W3CDTF">2017-07-07T20:20:13Z</dcterms:created>
  <dcterms:modified xsi:type="dcterms:W3CDTF">2017-07-08T00:16:36Z</dcterms:modified>
</cp:coreProperties>
</file>